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Lst>
  <p:sldSz cx="6858000" cy="9144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e Zabe" initials="C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0B4"/>
    <a:srgbClr val="2730E7"/>
    <a:srgbClr val="A2C14B"/>
    <a:srgbClr val="1DA50B"/>
    <a:srgbClr val="10A028"/>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14" autoAdjust="0"/>
  </p:normalViewPr>
  <p:slideViewPr>
    <p:cSldViewPr>
      <p:cViewPr varScale="1">
        <p:scale>
          <a:sx n="97" d="100"/>
          <a:sy n="97" d="100"/>
        </p:scale>
        <p:origin x="3402"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0"/>
            <a:ext cx="5829300" cy="1960033"/>
          </a:xfrm>
        </p:spPr>
        <p:txBody>
          <a:bodyPr/>
          <a:lstStyle/>
          <a:p>
            <a:r>
              <a:rPr lang="fr-FR"/>
              <a:t>Cliquez pour modifier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BA06CA1-66A9-446E-98E5-3E9E189E07F3}" type="slidenum">
              <a:rPr lang="fr-FR"/>
              <a:pPr>
                <a:defRPr/>
              </a:pPr>
              <a:t>‹N°›</a:t>
            </a:fld>
            <a:endParaRPr lang="fr-FR"/>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57D49EC-D58A-490E-81F6-C52F94180FE5}" type="slidenum">
              <a:rPr lang="fr-FR"/>
              <a:pPr>
                <a:defRPr/>
              </a:pPr>
              <a:t>‹N°›</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3E2DE12-6F6D-4476-8A0D-B9D7E9A103F9}" type="slidenum">
              <a:rPr lang="fr-FR"/>
              <a:pPr>
                <a:defRPr/>
              </a:pPr>
              <a:t>‹N°›</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EFE56C-4AE1-423A-A853-EAC62B035942}" type="slidenum">
              <a:rPr lang="fr-FR"/>
              <a:pPr>
                <a:defRPr/>
              </a:pPr>
              <a:t>‹N°›</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F0385E-A168-47FD-A79A-2114D9EA2F28}" type="slidenum">
              <a:rPr lang="fr-FR"/>
              <a:pPr>
                <a:defRPr/>
              </a:pPr>
              <a:t>‹N°›</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D51E04E-7FD1-4F5B-9910-0988ECE5E7DA}" type="slidenum">
              <a:rPr lang="fr-FR"/>
              <a:pPr>
                <a:defRPr/>
              </a:pPr>
              <a:t>‹N°›</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4CD5053-31B7-410A-85E3-86E7278AC3FC}" type="slidenum">
              <a:rPr lang="fr-FR"/>
              <a:pPr>
                <a:defRPr/>
              </a:pPr>
              <a:t>‹N°›</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9104C6C-C112-472F-A887-D5FBD1897BF2}" type="slidenum">
              <a:rPr lang="fr-FR"/>
              <a:pPr>
                <a:defRPr/>
              </a:pPr>
              <a:t>‹N°›</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0A2CC5A-0E6D-4424-8375-D12523C97B45}" type="slidenum">
              <a:rPr lang="fr-FR"/>
              <a:pPr>
                <a:defRPr/>
              </a:pPr>
              <a:t>‹N°›</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2" y="364067"/>
            <a:ext cx="2256235" cy="154940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7884142-056C-41F3-905B-BF31E7CB0C05}" type="slidenum">
              <a:rPr lang="fr-FR"/>
              <a:pPr>
                <a:defRPr/>
              </a:pPr>
              <a:t>‹N°›</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7420C53-D6C3-4619-BAE8-F764A2E0B52A}" type="slidenum">
              <a:rPr lang="fr-FR"/>
              <a:pPr>
                <a:defRPr/>
              </a:pPr>
              <a:t>‹N°›</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E411F4A-C232-4563-807B-DBEE0FDD749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over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8913" y="3599659"/>
            <a:ext cx="6525394" cy="4176464"/>
          </a:xfrm>
        </p:spPr>
        <p:txBody>
          <a:bodyPr rtlCol="0">
            <a:normAutofit fontScale="90000"/>
          </a:bodyPr>
          <a:lstStyle/>
          <a:p>
            <a:pPr algn="l">
              <a:lnSpc>
                <a:spcPct val="115000"/>
              </a:lnSpc>
              <a:spcAft>
                <a:spcPts val="1000"/>
              </a:spcAft>
            </a:pPr>
            <a:r>
              <a:rPr lang="fr-FR" sz="1300" b="1" u="sng" dirty="0">
                <a:solidFill>
                  <a:srgbClr val="00B0F0"/>
                </a:solidFill>
                <a:latin typeface="Arial Narrow" pitchFamily="34" charset="0"/>
              </a:rPr>
              <a:t>Missions principales :  </a:t>
            </a:r>
            <a:br>
              <a:rPr lang="fr-FR" sz="1300" b="1" u="sng" dirty="0">
                <a:solidFill>
                  <a:srgbClr val="00B0F0"/>
                </a:solidFill>
                <a:latin typeface="Arial Narrow" pitchFamily="34" charset="0"/>
              </a:rPr>
            </a:br>
            <a:r>
              <a:rPr lang="fr-FR" sz="1100" dirty="0">
                <a:latin typeface="Arial Narrow" pitchFamily="34" charset="0"/>
              </a:rPr>
              <a:t>- Informer, orienter et conseiller les pétitionnaires et les communes ; </a:t>
            </a:r>
            <a:br>
              <a:rPr lang="fr-FR" sz="1100" dirty="0">
                <a:latin typeface="Arial Narrow" pitchFamily="34" charset="0"/>
              </a:rPr>
            </a:br>
            <a:r>
              <a:rPr lang="fr-FR" sz="1100" dirty="0">
                <a:latin typeface="Arial Narrow" pitchFamily="34" charset="0"/>
              </a:rPr>
              <a:t>- Instruire les demandes d'autorisation d’urbanisme en vérifiant leur conformité aux différentes réglementations applicables ;</a:t>
            </a:r>
            <a:br>
              <a:rPr lang="fr-FR" sz="1100" dirty="0">
                <a:latin typeface="Arial Narrow" pitchFamily="34" charset="0"/>
              </a:rPr>
            </a:br>
            <a:r>
              <a:rPr lang="fr-FR" sz="1100" dirty="0">
                <a:latin typeface="Arial Narrow" pitchFamily="34" charset="0"/>
              </a:rPr>
              <a:t>- Participer aux rencontres régulières avec les communes pour échanger sur les dossiers en cours ;</a:t>
            </a:r>
            <a:br>
              <a:rPr lang="fr-FR" sz="1100" dirty="0">
                <a:latin typeface="Arial Narrow" pitchFamily="34" charset="0"/>
              </a:rPr>
            </a:br>
            <a:r>
              <a:rPr lang="fr-FR" sz="1100" dirty="0">
                <a:latin typeface="Arial Narrow" pitchFamily="34" charset="0"/>
              </a:rPr>
              <a:t>- Rédiger les projets d’actes de décisions administratives juridiquement fiables ;</a:t>
            </a:r>
            <a:br>
              <a:rPr lang="fr-FR" sz="1100" dirty="0">
                <a:latin typeface="Arial Narrow" pitchFamily="34" charset="0"/>
              </a:rPr>
            </a:br>
            <a:r>
              <a:rPr lang="fr-FR" sz="1100" dirty="0">
                <a:latin typeface="Arial Narrow" pitchFamily="34" charset="0"/>
              </a:rPr>
              <a:t>- Réaliser et tenir à jour des tableaux de bords de suivi des dossiers. </a:t>
            </a:r>
            <a:br>
              <a:rPr lang="fr-FR" sz="1100" dirty="0">
                <a:latin typeface="Arial Narrow" pitchFamily="34" charset="0"/>
              </a:rPr>
            </a:br>
            <a:br>
              <a:rPr lang="fr-FR" sz="1300" dirty="0">
                <a:latin typeface="Arial Narrow" pitchFamily="34" charset="0"/>
              </a:rPr>
            </a:br>
            <a:r>
              <a:rPr lang="fr-FR" sz="1300" b="1" u="sng" dirty="0">
                <a:solidFill>
                  <a:srgbClr val="00B0F0"/>
                </a:solidFill>
                <a:latin typeface="Arial Narrow" pitchFamily="34" charset="0"/>
              </a:rPr>
              <a:t>Profil :                                                      </a:t>
            </a:r>
            <a:br>
              <a:rPr lang="fr-FR" sz="1300" b="1" u="sng" dirty="0">
                <a:solidFill>
                  <a:srgbClr val="00B0F0"/>
                </a:solidFill>
                <a:latin typeface="Arial Narrow" pitchFamily="34" charset="0"/>
              </a:rPr>
            </a:br>
            <a:r>
              <a:rPr lang="fr-FR" sz="1100" dirty="0">
                <a:latin typeface="Arial Narrow" pitchFamily="34" charset="0"/>
              </a:rPr>
              <a:t>- Maîtrise des procédures d’urbanisme réglementaire ;</a:t>
            </a:r>
            <a:br>
              <a:rPr lang="fr-FR" sz="1100" dirty="0">
                <a:latin typeface="Arial Narrow" pitchFamily="34" charset="0"/>
              </a:rPr>
            </a:br>
            <a:r>
              <a:rPr lang="fr-FR" sz="1100" dirty="0">
                <a:latin typeface="Arial Narrow" pitchFamily="34" charset="0"/>
              </a:rPr>
              <a:t>- Maitrise et compréhension des plans et techniques de représentation spatiale</a:t>
            </a:r>
            <a:br>
              <a:rPr lang="fr-FR" sz="1100" dirty="0">
                <a:latin typeface="Arial Narrow" pitchFamily="34" charset="0"/>
              </a:rPr>
            </a:br>
            <a:r>
              <a:rPr lang="fr-FR" sz="1100" dirty="0">
                <a:latin typeface="Arial Narrow" pitchFamily="34" charset="0"/>
              </a:rPr>
              <a:t>- Connaissances des principes de la voirie, des réseaux divers, de l’intégration paysagère , de la qualité architecturale et environnementale des projets et des terminologies propres au bâtiment ;</a:t>
            </a:r>
            <a:br>
              <a:rPr lang="fr-FR" sz="1100" dirty="0">
                <a:latin typeface="Arial Narrow" pitchFamily="34" charset="0"/>
              </a:rPr>
            </a:br>
            <a:r>
              <a:rPr lang="fr-FR" sz="1100" dirty="0">
                <a:latin typeface="Arial Narrow" pitchFamily="34" charset="0"/>
              </a:rPr>
              <a:t>- Bonnes qualités rédactionnelles et relationnelles ; </a:t>
            </a:r>
            <a:br>
              <a:rPr lang="fr-FR" sz="1100" dirty="0">
                <a:latin typeface="Arial Narrow" pitchFamily="34" charset="0"/>
              </a:rPr>
            </a:br>
            <a:r>
              <a:rPr lang="fr-FR" sz="1100" dirty="0">
                <a:latin typeface="Arial Narrow" pitchFamily="34" charset="0"/>
              </a:rPr>
              <a:t>- Sens du travail en équipe et esprit d’initiative ; </a:t>
            </a:r>
            <a:br>
              <a:rPr lang="fr-FR" sz="1100" dirty="0">
                <a:latin typeface="Arial Narrow" pitchFamily="34" charset="0"/>
              </a:rPr>
            </a:br>
            <a:r>
              <a:rPr lang="fr-FR" sz="1100" dirty="0">
                <a:latin typeface="Arial Narrow" pitchFamily="34" charset="0"/>
              </a:rPr>
              <a:t>- Rigueur et méthode dans le travail.</a:t>
            </a:r>
            <a:br>
              <a:rPr lang="fr-FR" sz="1100" dirty="0">
                <a:latin typeface="Arial Narrow" pitchFamily="34" charset="0"/>
              </a:rPr>
            </a:br>
            <a:br>
              <a:rPr lang="fr-FR" sz="1300" dirty="0">
                <a:latin typeface="Arial Narrow" pitchFamily="34" charset="0"/>
              </a:rPr>
            </a:br>
            <a:r>
              <a:rPr lang="fr-FR" sz="1300" b="1" u="sng" dirty="0">
                <a:solidFill>
                  <a:srgbClr val="00B0F0"/>
                </a:solidFill>
                <a:latin typeface="Arial Narrow" pitchFamily="34" charset="0"/>
              </a:rPr>
              <a:t>Conditions d’emploi :</a:t>
            </a:r>
            <a:br>
              <a:rPr lang="fr-FR" sz="1100" b="1" u="sng" dirty="0">
                <a:solidFill>
                  <a:srgbClr val="00B0F0"/>
                </a:solidFill>
                <a:latin typeface="Arial Narrow" pitchFamily="34" charset="0"/>
              </a:rPr>
            </a:br>
            <a:r>
              <a:rPr lang="fr-FR" sz="1100" dirty="0">
                <a:latin typeface="Arial Narrow" pitchFamily="34" charset="0"/>
              </a:rPr>
              <a:t>Rémunération statutaire + régime indemnitaire + avantages sociaux (Tickets restaurant, participation mutuelle complémentaire Santé et Prévoyance, CESU…), télétravail (2 jours max/semaine), amicale du personnel (Chèques vacances, chèques cadeaux…)</a:t>
            </a:r>
            <a:br>
              <a:rPr lang="fr-FR" sz="1100" dirty="0">
                <a:latin typeface="Arial Narrow" pitchFamily="34" charset="0"/>
              </a:rPr>
            </a:br>
            <a:br>
              <a:rPr lang="fr-FR" sz="1200" dirty="0">
                <a:latin typeface="Arial Narrow" pitchFamily="34" charset="0"/>
              </a:rPr>
            </a:br>
            <a:br>
              <a:rPr lang="fr-FR" sz="1200" dirty="0">
                <a:latin typeface="Arial Narrow" pitchFamily="34" charset="0"/>
              </a:rPr>
            </a:br>
            <a:endParaRPr lang="fr-FR" sz="1200" b="1" dirty="0">
              <a:latin typeface="Arial Narrow" pitchFamily="34" charset="0"/>
            </a:endParaRPr>
          </a:p>
        </p:txBody>
      </p:sp>
      <p:sp>
        <p:nvSpPr>
          <p:cNvPr id="2051" name="Text Box 5"/>
          <p:cNvSpPr txBox="1">
            <a:spLocks noChangeArrowheads="1"/>
          </p:cNvSpPr>
          <p:nvPr/>
        </p:nvSpPr>
        <p:spPr bwMode="auto">
          <a:xfrm>
            <a:off x="276550" y="1771998"/>
            <a:ext cx="6408737" cy="784830"/>
          </a:xfrm>
          <a:prstGeom prst="rect">
            <a:avLst/>
          </a:prstGeom>
          <a:solidFill>
            <a:srgbClr val="4570B4"/>
          </a:solidFill>
          <a:ln w="9525">
            <a:noFill/>
            <a:miter lim="800000"/>
            <a:headEnd/>
            <a:tailEnd/>
          </a:ln>
        </p:spPr>
        <p:txBody>
          <a:bodyPr wrap="square">
            <a:spAutoFit/>
          </a:bodyPr>
          <a:lstStyle/>
          <a:p>
            <a:pPr algn="ctr"/>
            <a:r>
              <a:rPr lang="fr-FR" sz="1500" b="1" dirty="0">
                <a:solidFill>
                  <a:schemeClr val="bg1"/>
                </a:solidFill>
                <a:latin typeface="Arial Narrow" pitchFamily="34" charset="0"/>
              </a:rPr>
              <a:t>Une Instructrice confirmée ou un Instructeur confirmé</a:t>
            </a:r>
          </a:p>
          <a:p>
            <a:pPr algn="ctr"/>
            <a:r>
              <a:rPr lang="fr-FR" sz="1500" b="1" dirty="0">
                <a:solidFill>
                  <a:schemeClr val="bg1"/>
                </a:solidFill>
                <a:latin typeface="Arial Narrow" pitchFamily="34" charset="0"/>
              </a:rPr>
              <a:t> des autorisations d’urbanisme</a:t>
            </a:r>
          </a:p>
          <a:p>
            <a:pPr algn="ctr"/>
            <a:r>
              <a:rPr lang="fr-FR" sz="1500" b="1" dirty="0">
                <a:solidFill>
                  <a:schemeClr val="bg1"/>
                </a:solidFill>
                <a:latin typeface="Arial Narrow" pitchFamily="34" charset="0"/>
              </a:rPr>
              <a:t>Grade des rédacteurs principaux territoriaux</a:t>
            </a:r>
          </a:p>
        </p:txBody>
      </p:sp>
      <p:sp>
        <p:nvSpPr>
          <p:cNvPr id="2052" name="Text Box 7"/>
          <p:cNvSpPr txBox="1">
            <a:spLocks noChangeArrowheads="1"/>
          </p:cNvSpPr>
          <p:nvPr/>
        </p:nvSpPr>
        <p:spPr bwMode="auto">
          <a:xfrm>
            <a:off x="357166" y="7858148"/>
            <a:ext cx="6048375" cy="457200"/>
          </a:xfrm>
          <a:prstGeom prst="rect">
            <a:avLst/>
          </a:prstGeom>
          <a:noFill/>
          <a:ln w="9525">
            <a:noFill/>
            <a:miter lim="800000"/>
            <a:headEnd/>
            <a:tailEnd/>
          </a:ln>
        </p:spPr>
        <p:txBody>
          <a:bodyPr>
            <a:spAutoFit/>
          </a:bodyPr>
          <a:lstStyle/>
          <a:p>
            <a:pPr>
              <a:spcBef>
                <a:spcPct val="50000"/>
              </a:spcBef>
            </a:pPr>
            <a:endParaRPr lang="fr-FR"/>
          </a:p>
        </p:txBody>
      </p:sp>
      <p:sp>
        <p:nvSpPr>
          <p:cNvPr id="2053" name="Text Box 8"/>
          <p:cNvSpPr txBox="1">
            <a:spLocks noChangeArrowheads="1"/>
          </p:cNvSpPr>
          <p:nvPr/>
        </p:nvSpPr>
        <p:spPr bwMode="auto">
          <a:xfrm>
            <a:off x="258122" y="7285972"/>
            <a:ext cx="6228105" cy="646331"/>
          </a:xfrm>
          <a:prstGeom prst="rect">
            <a:avLst/>
          </a:prstGeom>
          <a:solidFill>
            <a:srgbClr val="4570B4"/>
          </a:solidFill>
          <a:ln w="9525">
            <a:noFill/>
            <a:miter lim="800000"/>
            <a:headEnd/>
            <a:tailEnd/>
          </a:ln>
        </p:spPr>
        <p:txBody>
          <a:bodyPr wrap="square">
            <a:spAutoFit/>
          </a:bodyPr>
          <a:lstStyle/>
          <a:p>
            <a:pPr>
              <a:spcBef>
                <a:spcPct val="50000"/>
              </a:spcBef>
            </a:pPr>
            <a:r>
              <a:rPr lang="fr-FR" sz="1200" dirty="0">
                <a:solidFill>
                  <a:schemeClr val="bg1"/>
                </a:solidFill>
                <a:latin typeface="Arial Narrow" pitchFamily="34" charset="0"/>
              </a:rPr>
              <a:t>Les candidatures (lettre de motivation + CV+ dernier arrêté de situation administrative) sont à adresser avant le 30/11/2025 à Monsieur le Président– 2, place de l’Hôpital Général - CS 60.227 - 59.305 VALENCIENNES Cedex ou par courriel : recrutement@valenciennes-metropole.fr. </a:t>
            </a:r>
          </a:p>
        </p:txBody>
      </p:sp>
      <p:sp>
        <p:nvSpPr>
          <p:cNvPr id="2054" name="Text Box 9"/>
          <p:cNvSpPr txBox="1">
            <a:spLocks noChangeArrowheads="1"/>
          </p:cNvSpPr>
          <p:nvPr/>
        </p:nvSpPr>
        <p:spPr bwMode="auto">
          <a:xfrm>
            <a:off x="0" y="7285972"/>
            <a:ext cx="288925" cy="1277273"/>
          </a:xfrm>
          <a:prstGeom prst="rect">
            <a:avLst/>
          </a:prstGeom>
          <a:solidFill>
            <a:srgbClr val="4570B4"/>
          </a:solidFill>
          <a:ln w="9525">
            <a:noFill/>
            <a:miter lim="800000"/>
            <a:headEnd/>
            <a:tailEnd/>
          </a:ln>
        </p:spPr>
        <p:txBody>
          <a:bodyPr>
            <a:spAutoFit/>
          </a:bodyPr>
          <a:lstStyle/>
          <a:p>
            <a:pPr>
              <a:spcBef>
                <a:spcPct val="50000"/>
              </a:spcBef>
            </a:pPr>
            <a:r>
              <a:rPr lang="fr-FR" sz="1100" b="1" dirty="0">
                <a:solidFill>
                  <a:schemeClr val="bg1"/>
                </a:solidFill>
                <a:latin typeface="Arial Narrow" pitchFamily="34" charset="0"/>
              </a:rPr>
              <a:t>CONTACT</a:t>
            </a:r>
          </a:p>
        </p:txBody>
      </p:sp>
      <p:sp>
        <p:nvSpPr>
          <p:cNvPr id="2055" name="Text Box 10"/>
          <p:cNvSpPr txBox="1">
            <a:spLocks noChangeArrowheads="1"/>
          </p:cNvSpPr>
          <p:nvPr/>
        </p:nvSpPr>
        <p:spPr bwMode="auto">
          <a:xfrm>
            <a:off x="291629" y="7933391"/>
            <a:ext cx="4032250" cy="461665"/>
          </a:xfrm>
          <a:prstGeom prst="rect">
            <a:avLst/>
          </a:prstGeom>
          <a:noFill/>
          <a:ln w="9525">
            <a:noFill/>
            <a:miter lim="800000"/>
            <a:headEnd/>
            <a:tailEnd/>
          </a:ln>
        </p:spPr>
        <p:txBody>
          <a:bodyPr>
            <a:spAutoFit/>
          </a:bodyPr>
          <a:lstStyle/>
          <a:p>
            <a:r>
              <a:rPr lang="fr-FR" sz="1200" b="1" dirty="0">
                <a:solidFill>
                  <a:srgbClr val="A2C14B"/>
                </a:solidFill>
                <a:latin typeface="Arial Narrow" pitchFamily="34" charset="0"/>
              </a:rPr>
              <a:t> </a:t>
            </a:r>
            <a:r>
              <a:rPr lang="fr-FR" sz="1200" b="1" u="sng" dirty="0">
                <a:latin typeface="Arial Narrow" pitchFamily="34" charset="0"/>
              </a:rPr>
              <a:t>Pour toute information </a:t>
            </a:r>
            <a:r>
              <a:rPr lang="fr-FR" sz="1200" dirty="0">
                <a:latin typeface="Arial Narrow" pitchFamily="34" charset="0"/>
              </a:rPr>
              <a:t> - 03.27.096.230.</a:t>
            </a:r>
            <a:endParaRPr lang="fr-FR" sz="1200" dirty="0">
              <a:latin typeface="Arial Narrow" pitchFamily="34" charset="0"/>
              <a:sym typeface="Wingdings 2" pitchFamily="18" charset="2"/>
            </a:endParaRPr>
          </a:p>
          <a:p>
            <a:r>
              <a:rPr lang="fr-FR" sz="1200" b="1" dirty="0">
                <a:latin typeface="Arial Narrow" pitchFamily="34" charset="0"/>
              </a:rPr>
              <a:t> </a:t>
            </a:r>
            <a:r>
              <a:rPr lang="fr-FR" sz="1200" b="1" u="sng" dirty="0">
                <a:latin typeface="Arial Narrow" pitchFamily="34" charset="0"/>
              </a:rPr>
              <a:t>Site Internet </a:t>
            </a:r>
            <a:r>
              <a:rPr lang="fr-FR" sz="1200" dirty="0">
                <a:latin typeface="Arial Narrow" pitchFamily="34" charset="0"/>
              </a:rPr>
              <a:t>- </a:t>
            </a:r>
            <a:r>
              <a:rPr lang="fr-FR" sz="1200" dirty="0">
                <a:latin typeface="Arial Narrow" pitchFamily="34" charset="0"/>
                <a:sym typeface="Wingdings 2" pitchFamily="18" charset="2"/>
              </a:rPr>
              <a:t>http://www.valenciennes-metropole.fr</a:t>
            </a:r>
          </a:p>
        </p:txBody>
      </p:sp>
      <p:sp>
        <p:nvSpPr>
          <p:cNvPr id="2057" name="Text Box 12"/>
          <p:cNvSpPr txBox="1">
            <a:spLocks noChangeArrowheads="1"/>
          </p:cNvSpPr>
          <p:nvPr/>
        </p:nvSpPr>
        <p:spPr bwMode="auto">
          <a:xfrm>
            <a:off x="285750" y="0"/>
            <a:ext cx="1439863" cy="457200"/>
          </a:xfrm>
          <a:prstGeom prst="rect">
            <a:avLst/>
          </a:prstGeom>
          <a:noFill/>
          <a:ln w="9525">
            <a:noFill/>
            <a:miter lim="800000"/>
            <a:headEnd/>
            <a:tailEnd/>
          </a:ln>
        </p:spPr>
        <p:txBody>
          <a:bodyPr>
            <a:spAutoFit/>
          </a:bodyPr>
          <a:lstStyle/>
          <a:p>
            <a:pPr>
              <a:spcBef>
                <a:spcPct val="50000"/>
              </a:spcBef>
            </a:pPr>
            <a:endParaRPr lang="fr-FR"/>
          </a:p>
        </p:txBody>
      </p:sp>
      <p:sp>
        <p:nvSpPr>
          <p:cNvPr id="2058" name="Text Box 13"/>
          <p:cNvSpPr txBox="1">
            <a:spLocks noChangeArrowheads="1"/>
          </p:cNvSpPr>
          <p:nvPr/>
        </p:nvSpPr>
        <p:spPr bwMode="auto">
          <a:xfrm>
            <a:off x="188913" y="539750"/>
            <a:ext cx="1655762" cy="457200"/>
          </a:xfrm>
          <a:prstGeom prst="rect">
            <a:avLst/>
          </a:prstGeom>
          <a:noFill/>
          <a:ln w="9525">
            <a:noFill/>
            <a:miter lim="800000"/>
            <a:headEnd/>
            <a:tailEnd/>
          </a:ln>
        </p:spPr>
        <p:txBody>
          <a:bodyPr>
            <a:spAutoFit/>
          </a:bodyPr>
          <a:lstStyle/>
          <a:p>
            <a:pPr>
              <a:spcBef>
                <a:spcPct val="50000"/>
              </a:spcBef>
            </a:pPr>
            <a:endParaRPr lang="fr-FR"/>
          </a:p>
        </p:txBody>
      </p:sp>
      <p:sp>
        <p:nvSpPr>
          <p:cNvPr id="2059" name="Text Box 15"/>
          <p:cNvSpPr txBox="1">
            <a:spLocks noChangeArrowheads="1"/>
          </p:cNvSpPr>
          <p:nvPr/>
        </p:nvSpPr>
        <p:spPr bwMode="auto">
          <a:xfrm>
            <a:off x="276550" y="1307689"/>
            <a:ext cx="6191250" cy="523220"/>
          </a:xfrm>
          <a:prstGeom prst="rect">
            <a:avLst/>
          </a:prstGeom>
          <a:noFill/>
          <a:ln w="9525">
            <a:noFill/>
            <a:miter lim="800000"/>
            <a:headEnd/>
            <a:tailEnd/>
          </a:ln>
        </p:spPr>
        <p:txBody>
          <a:bodyPr wrap="square">
            <a:spAutoFit/>
          </a:bodyPr>
          <a:lstStyle/>
          <a:p>
            <a:pPr algn="ctr">
              <a:spcBef>
                <a:spcPts val="0"/>
              </a:spcBef>
            </a:pPr>
            <a:r>
              <a:rPr lang="fr-FR" sz="1400" b="1" dirty="0">
                <a:solidFill>
                  <a:srgbClr val="00B0F0"/>
                </a:solidFill>
                <a:latin typeface="Arial Narrow" pitchFamily="34" charset="0"/>
              </a:rPr>
              <a:t>VALENCIENNES MÉTROPOLE  Communauté d’Agglomération, </a:t>
            </a:r>
          </a:p>
          <a:p>
            <a:pPr algn="ctr">
              <a:spcBef>
                <a:spcPts val="0"/>
              </a:spcBef>
            </a:pPr>
            <a:r>
              <a:rPr lang="fr-FR" sz="1400" b="1" dirty="0">
                <a:solidFill>
                  <a:srgbClr val="00B0F0"/>
                </a:solidFill>
                <a:latin typeface="Arial Narrow" pitchFamily="34" charset="0"/>
              </a:rPr>
              <a:t>35 communes, 192 000 habitants recrute : </a:t>
            </a:r>
          </a:p>
        </p:txBody>
      </p:sp>
      <p:sp>
        <p:nvSpPr>
          <p:cNvPr id="2060" name="Rectangle 12"/>
          <p:cNvSpPr>
            <a:spLocks noChangeArrowheads="1"/>
          </p:cNvSpPr>
          <p:nvPr/>
        </p:nvSpPr>
        <p:spPr bwMode="auto">
          <a:xfrm>
            <a:off x="178592" y="2568206"/>
            <a:ext cx="6500813" cy="1184940"/>
          </a:xfrm>
          <a:prstGeom prst="rect">
            <a:avLst/>
          </a:prstGeom>
          <a:noFill/>
          <a:ln w="9525">
            <a:noFill/>
            <a:miter lim="800000"/>
            <a:headEnd/>
            <a:tailEnd/>
          </a:ln>
        </p:spPr>
        <p:txBody>
          <a:bodyPr wrap="square">
            <a:spAutoFit/>
          </a:bodyPr>
          <a:lstStyle/>
          <a:p>
            <a:pPr algn="just"/>
            <a:r>
              <a:rPr lang="fr-FR" sz="1000" i="1" dirty="0">
                <a:latin typeface="Arial Narrow" pitchFamily="34" charset="0"/>
              </a:rPr>
              <a:t>Dans l’objectif de proposer une aide aux communes, Valenciennes Métropole, à travers sa Direction de l’Urbanisme, a mis en place, depuis le 1er juillet 2015, un service commun d’instruction de l’Application du Droit des Sols (ADS) auquel 30 communes adhèrent à ce jour. </a:t>
            </a:r>
          </a:p>
          <a:p>
            <a:pPr algn="just"/>
            <a:r>
              <a:rPr lang="fr-FR" sz="1000" i="1" dirty="0">
                <a:latin typeface="Arial Narrow" pitchFamily="34" charset="0"/>
              </a:rPr>
              <a:t>Le Service ADS a besoin de renforcer son équipe actuellement composée de 4 </a:t>
            </a:r>
            <a:r>
              <a:rPr lang="fr-FR" sz="1000" i="1" dirty="0" err="1">
                <a:latin typeface="Arial Narrow" pitchFamily="34" charset="0"/>
              </a:rPr>
              <a:t>instructeurs.trices</a:t>
            </a:r>
            <a:r>
              <a:rPr lang="fr-FR" sz="1000" i="1" dirty="0">
                <a:latin typeface="Arial Narrow" pitchFamily="34" charset="0"/>
              </a:rPr>
              <a:t>. </a:t>
            </a:r>
          </a:p>
          <a:p>
            <a:pPr algn="just"/>
            <a:r>
              <a:rPr lang="fr-FR" sz="1000" i="1" dirty="0">
                <a:latin typeface="Arial Narrow" pitchFamily="34" charset="0"/>
              </a:rPr>
              <a:t>Sous l’autorité du Responsable du service ADS, vous aurez en charge l’instruction des demandes d’autorisation du Droit des Sols et la préparation des décisions des maires pour les communes adhérentes à ce service mutualisé.</a:t>
            </a:r>
          </a:p>
          <a:p>
            <a:pPr algn="just"/>
            <a:endParaRPr lang="fr-FR" sz="1100" i="1" dirty="0">
              <a:latin typeface="Arial Narrow" pitchFamily="34" charset="0"/>
            </a:endParaRPr>
          </a:p>
        </p:txBody>
      </p:sp>
      <p:pic>
        <p:nvPicPr>
          <p:cNvPr id="14" name="Imag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133" y="7943681"/>
            <a:ext cx="1673989" cy="533400"/>
          </a:xfrm>
          <a:prstGeom prst="rect">
            <a:avLst/>
          </a:prstGeom>
          <a:noFill/>
          <a:ln>
            <a:noFill/>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1628" y="8477081"/>
            <a:ext cx="6245494" cy="461665"/>
          </a:xfrm>
          <a:prstGeom prst="rect">
            <a:avLst/>
          </a:prstGeom>
        </p:spPr>
        <p:txBody>
          <a:bodyPr wrap="square">
            <a:spAutoFit/>
          </a:bodyPr>
          <a:lstStyle/>
          <a:p>
            <a:pPr lvl="0"/>
            <a:r>
              <a:rPr lang="fr-FR" sz="800" i="1" dirty="0">
                <a:solidFill>
                  <a:prstClr val="black"/>
                </a:solidFill>
                <a:latin typeface="Arial Narrow" pitchFamily="34" charset="0"/>
              </a:rPr>
              <a:t>Conformément à la règlementation, Valenciennes Métropole conservera votre Curriculum Vitae pour une durée de 2 ans. Vous avez la possibilité de vous opposer à cette conservation et de demander la suppression de votre dossier de candidature auprès du Délégué à la Protection des Données de Valenciennes Métropole. Pour  plus d’informations : www.valenciennes-metropole.fr/mentions-legales.</a:t>
            </a:r>
            <a:endParaRPr lang="fr-FR" sz="800" i="1" dirty="0">
              <a:solidFill>
                <a:prstClr val="black"/>
              </a:solidFill>
              <a:latin typeface="Arial Narrow" pitchFamily="34" charset="0"/>
              <a:sym typeface="Wingdings 2" pitchFamily="18" charset="2"/>
            </a:endParaRPr>
          </a:p>
        </p:txBody>
      </p:sp>
    </p:spTree>
  </p:cSld>
  <p:clrMapOvr>
    <a:masterClrMapping/>
  </p:clrMapOvr>
  <p:transition>
    <p:cover dir="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9213</TotalTime>
  <Words>472</Words>
  <Application>Microsoft Office PowerPoint</Application>
  <PresentationFormat>Affichage à l'écran (4:3)</PresentationFormat>
  <Paragraphs>14</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Arial Narrow</vt:lpstr>
      <vt:lpstr>Calibri</vt:lpstr>
      <vt:lpstr>Times</vt:lpstr>
      <vt:lpstr>Thème Office</vt:lpstr>
      <vt:lpstr>Missions principales :   - Informer, orienter et conseiller les pétitionnaires et les communes ;  - Instruire les demandes d'autorisation d’urbanisme en vérifiant leur conformité aux différentes réglementations applicables ; - Participer aux rencontres régulières avec les communes pour échanger sur les dossiers en cours ; - Rédiger les projets d’actes de décisions administratives juridiquement fiables ; - Réaliser et tenir à jour des tableaux de bords de suivi des dossiers.   Profil :                                                       - Maîtrise des procédures d’urbanisme réglementaire ; - Maitrise et compréhension des plans et techniques de représentation spatiale - Connaissances des principes de la voirie, des réseaux divers, de l’intégration paysagère , de la qualité architecturale et environnementale des projets et des terminologies propres au bâtiment ; - Bonnes qualités rédactionnelles et relationnelles ;  - Sens du travail en équipe et esprit d’initiative ;  - Rigueur et méthode dans le travail.  Conditions d’emploi : Rémunération statutaire + régime indemnitaire + avantages sociaux (Tickets restaurant, participation mutuelle complémentaire Santé et Prévoyance, CESU…), télétravail (2 jours max/semaine), amicale du personnel (Chèques vacances, chèques cadeaux…)   </vt:lpstr>
    </vt:vector>
  </TitlesOfParts>
  <Company>Valenciennes Métropôle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Sous la responsabilité du Responsable du G.I.P. – Réussite Éducative, votre mission consistera à effectuer la préparation, l’exécution et le suivi administratif et budgétaire du G.I.P.  Dans ce cadre, vous assurez, notamment : ◘ La gestion des engagements et le mandatement des factures ainsi que  le suivi et le contrôle des dépenses,   ◘ Le secrétariat du G.I.P. (accueil téléphonique, frappe courrier, rapport, tableaux, …)   ◘ L’élaboration et le suivi des rémunérations  du personnel du G.I.P. et des vacataires,   ◘ La gestion administrative des carrières des agents du G.I.P. en lien avec la Direction des Ressources Humaines de la Communauté d'Agglomération (indemnités, formation, congés, …)   ◘ Les relations avec les partenaires extérieurs au GIP (Trésor Public, Mutuelles, ….)  - Profil –  Vous connaissez les statuts de la fonction publique territoriale et des finances locales. Vous maîtrisez l’outil informatique et les logiciels de comptabilité, les éléments de rémunération et les charges sociales. Vous disposez de qualités d’organisation, de rigueur et de méthode.   - Durée de la mission -  La durée de la mission est liée à la durée de la convention avec l’État, soit décembre 2009).</dc:title>
  <dc:creator>S. BLASCZYK</dc:creator>
  <cp:lastModifiedBy>Daisy DOUAY</cp:lastModifiedBy>
  <cp:revision>337</cp:revision>
  <cp:lastPrinted>2018-12-21T14:14:41Z</cp:lastPrinted>
  <dcterms:created xsi:type="dcterms:W3CDTF">2006-09-29T06:27:58Z</dcterms:created>
  <dcterms:modified xsi:type="dcterms:W3CDTF">2025-09-30T07:03:47Z</dcterms:modified>
</cp:coreProperties>
</file>