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Lst>
  <p:sldSz cx="6858000" cy="9144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570B4"/>
    <a:srgbClr val="2730E7"/>
    <a:srgbClr val="A2C14B"/>
    <a:srgbClr val="1DA50B"/>
    <a:srgbClr val="10A02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14" autoAdjust="0"/>
  </p:normalViewPr>
  <p:slideViewPr>
    <p:cSldViewPr>
      <p:cViewPr>
        <p:scale>
          <a:sx n="110" d="100"/>
          <a:sy n="110" d="100"/>
        </p:scale>
        <p:origin x="3072" y="-112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0"/>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BA06CA1-66A9-446E-98E5-3E9E189E07F3}" type="slidenum">
              <a:rPr lang="fr-FR"/>
              <a:pPr>
                <a:defRPr/>
              </a:pPr>
              <a:t>‹N°›</a:t>
            </a:fld>
            <a:endParaRPr lang="fr-FR"/>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57D49EC-D58A-490E-81F6-C52F94180FE5}" type="slidenum">
              <a:rPr lang="fr-FR"/>
              <a:pPr>
                <a:defRPr/>
              </a:pPr>
              <a:t>‹N°›</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3E2DE12-6F6D-4476-8A0D-B9D7E9A103F9}" type="slidenum">
              <a:rPr lang="fr-FR"/>
              <a:pPr>
                <a:defRPr/>
              </a:pPr>
              <a:t>‹N°›</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EFE56C-4AE1-423A-A853-EAC62B035942}" type="slidenum">
              <a:rPr lang="fr-FR"/>
              <a:pPr>
                <a:defRPr/>
              </a:pPr>
              <a:t>‹N°›</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F0385E-A168-47FD-A79A-2114D9EA2F28}" type="slidenum">
              <a:rPr lang="fr-FR"/>
              <a:pPr>
                <a:defRPr/>
              </a:pPr>
              <a:t>‹N°›</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D51E04E-7FD1-4F5B-9910-0988ECE5E7DA}" type="slidenum">
              <a:rPr lang="fr-FR"/>
              <a:pPr>
                <a:defRPr/>
              </a:pPr>
              <a:t>‹N°›</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4CD5053-31B7-410A-85E3-86E7278AC3FC}" type="slidenum">
              <a:rPr lang="fr-FR"/>
              <a:pPr>
                <a:defRPr/>
              </a:pPr>
              <a:t>‹N°›</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9104C6C-C112-472F-A887-D5FBD1897BF2}" type="slidenum">
              <a:rPr lang="fr-FR"/>
              <a:pPr>
                <a:defRPr/>
              </a:pPr>
              <a:t>‹N°›</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0A2CC5A-0E6D-4424-8375-D12523C97B45}" type="slidenum">
              <a:rPr lang="fr-FR"/>
              <a:pPr>
                <a:defRPr/>
              </a:pPr>
              <a:t>‹N°›</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2"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7884142-056C-41F3-905B-BF31E7CB0C05}" type="slidenum">
              <a:rPr lang="fr-FR"/>
              <a:pPr>
                <a:defRPr/>
              </a:pPr>
              <a:t>‹N°›</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7420C53-D6C3-4619-BAE8-F764A2E0B52A}" type="slidenum">
              <a:rPr lang="fr-FR"/>
              <a:pPr>
                <a:defRPr/>
              </a:pPr>
              <a:t>‹N°›</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E411F4A-C232-4563-807B-DBEE0FDD749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over dir="r"/>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462" y="2843808"/>
            <a:ext cx="6547234" cy="936104"/>
          </a:xfrm>
        </p:spPr>
        <p:txBody>
          <a:bodyPr rtlCol="0">
            <a:noAutofit/>
          </a:bodyPr>
          <a:lstStyle/>
          <a:p>
            <a:pPr algn="l"/>
            <a:r>
              <a:rPr lang="fr-FR" sz="1000" i="1" dirty="0" smtClean="0"/>
              <a:t>.</a:t>
            </a:r>
            <a:endParaRPr lang="fr-FR" sz="1000" b="1" dirty="0" smtClean="0">
              <a:latin typeface="Arial Narrow" pitchFamily="34" charset="0"/>
            </a:endParaRPr>
          </a:p>
        </p:txBody>
      </p:sp>
      <p:sp>
        <p:nvSpPr>
          <p:cNvPr id="2051" name="Text Box 5"/>
          <p:cNvSpPr txBox="1">
            <a:spLocks noChangeArrowheads="1"/>
          </p:cNvSpPr>
          <p:nvPr/>
        </p:nvSpPr>
        <p:spPr bwMode="auto">
          <a:xfrm>
            <a:off x="268957" y="1804443"/>
            <a:ext cx="6408737" cy="523220"/>
          </a:xfrm>
          <a:prstGeom prst="rect">
            <a:avLst/>
          </a:prstGeom>
          <a:solidFill>
            <a:srgbClr val="4570B4"/>
          </a:solidFill>
          <a:ln w="9525">
            <a:noFill/>
            <a:miter lim="800000"/>
            <a:headEnd/>
            <a:tailEnd/>
          </a:ln>
        </p:spPr>
        <p:txBody>
          <a:bodyPr wrap="square">
            <a:spAutoFit/>
          </a:bodyPr>
          <a:lstStyle/>
          <a:p>
            <a:pPr algn="ctr"/>
            <a:r>
              <a:rPr lang="fr-FR" sz="1400" b="1" dirty="0" err="1" smtClean="0">
                <a:solidFill>
                  <a:schemeClr val="bg1"/>
                </a:solidFill>
                <a:latin typeface="Arial Narrow" pitchFamily="34" charset="0"/>
              </a:rPr>
              <a:t>Un.e</a:t>
            </a:r>
            <a:r>
              <a:rPr lang="fr-FR" sz="1400" b="1" dirty="0" smtClean="0">
                <a:solidFill>
                  <a:schemeClr val="bg1"/>
                </a:solidFill>
                <a:latin typeface="Arial Narrow" pitchFamily="34" charset="0"/>
              </a:rPr>
              <a:t> </a:t>
            </a:r>
            <a:r>
              <a:rPr lang="fr-FR" sz="1400" b="1" dirty="0" smtClean="0">
                <a:solidFill>
                  <a:schemeClr val="bg1"/>
                </a:solidFill>
                <a:latin typeface="Arial Narrow" pitchFamily="34" charset="0"/>
              </a:rPr>
              <a:t>responsable du service « projets métier »</a:t>
            </a:r>
            <a:endParaRPr lang="fr-FR" sz="1400" b="1" dirty="0" smtClean="0">
              <a:solidFill>
                <a:schemeClr val="bg1"/>
              </a:solidFill>
              <a:latin typeface="Arial Narrow" pitchFamily="34" charset="0"/>
            </a:endParaRPr>
          </a:p>
          <a:p>
            <a:pPr algn="ctr"/>
            <a:r>
              <a:rPr lang="fr-FR" sz="1400" b="1" dirty="0" smtClean="0">
                <a:solidFill>
                  <a:schemeClr val="bg1"/>
                </a:solidFill>
                <a:latin typeface="Arial Narrow" pitchFamily="34" charset="0"/>
              </a:rPr>
              <a:t>Cadre d’emploi </a:t>
            </a:r>
            <a:r>
              <a:rPr lang="fr-FR" sz="1400" b="1" dirty="0" smtClean="0">
                <a:solidFill>
                  <a:schemeClr val="bg1"/>
                </a:solidFill>
                <a:latin typeface="Arial Narrow" pitchFamily="34" charset="0"/>
              </a:rPr>
              <a:t>des ingénieurs territoriaux</a:t>
            </a:r>
            <a:endParaRPr lang="fr-FR" sz="1300" b="1" dirty="0" smtClean="0">
              <a:solidFill>
                <a:schemeClr val="bg1"/>
              </a:solidFill>
              <a:latin typeface="Arial Narrow" pitchFamily="34" charset="0"/>
            </a:endParaRPr>
          </a:p>
        </p:txBody>
      </p:sp>
      <p:sp>
        <p:nvSpPr>
          <p:cNvPr id="2053" name="Text Box 8"/>
          <p:cNvSpPr txBox="1">
            <a:spLocks noChangeArrowheads="1"/>
          </p:cNvSpPr>
          <p:nvPr/>
        </p:nvSpPr>
        <p:spPr bwMode="auto">
          <a:xfrm>
            <a:off x="301501" y="7853061"/>
            <a:ext cx="6376193" cy="553998"/>
          </a:xfrm>
          <a:prstGeom prst="rect">
            <a:avLst/>
          </a:prstGeom>
          <a:solidFill>
            <a:srgbClr val="4570B4"/>
          </a:solidFill>
          <a:ln w="9525">
            <a:solidFill>
              <a:schemeClr val="accent1"/>
            </a:solidFill>
            <a:miter lim="800000"/>
            <a:headEnd/>
            <a:tailEnd/>
          </a:ln>
        </p:spPr>
        <p:txBody>
          <a:bodyPr wrap="square">
            <a:spAutoFit/>
          </a:bodyPr>
          <a:lstStyle/>
          <a:p>
            <a:pPr>
              <a:spcBef>
                <a:spcPts val="0"/>
              </a:spcBef>
            </a:pPr>
            <a:r>
              <a:rPr lang="fr-FR" sz="1000" dirty="0">
                <a:solidFill>
                  <a:schemeClr val="bg1"/>
                </a:solidFill>
                <a:latin typeface="Arial Narrow" pitchFamily="34" charset="0"/>
              </a:rPr>
              <a:t>Les candidatures (lettre de motivation + </a:t>
            </a:r>
            <a:r>
              <a:rPr lang="fr-FR" sz="1000" dirty="0" smtClean="0">
                <a:solidFill>
                  <a:schemeClr val="bg1"/>
                </a:solidFill>
                <a:latin typeface="Arial Narrow" pitchFamily="34" charset="0"/>
              </a:rPr>
              <a:t>CV et dernier arrêté de situation administrative) </a:t>
            </a:r>
            <a:r>
              <a:rPr lang="fr-FR" sz="1000" dirty="0">
                <a:solidFill>
                  <a:schemeClr val="bg1"/>
                </a:solidFill>
                <a:latin typeface="Arial Narrow" pitchFamily="34" charset="0"/>
              </a:rPr>
              <a:t>sont à adresser </a:t>
            </a:r>
            <a:r>
              <a:rPr lang="fr-FR" sz="1000" dirty="0" smtClean="0">
                <a:solidFill>
                  <a:schemeClr val="bg1"/>
                </a:solidFill>
                <a:latin typeface="Arial Narrow" pitchFamily="34" charset="0"/>
              </a:rPr>
              <a:t>avant le </a:t>
            </a:r>
            <a:r>
              <a:rPr lang="fr-FR" sz="1000" dirty="0" smtClean="0">
                <a:solidFill>
                  <a:schemeClr val="bg1"/>
                </a:solidFill>
                <a:latin typeface="Arial Narrow" pitchFamily="34" charset="0"/>
              </a:rPr>
              <a:t>06/05/2022  </a:t>
            </a:r>
            <a:r>
              <a:rPr lang="fr-FR" sz="1000" dirty="0" smtClean="0">
                <a:solidFill>
                  <a:schemeClr val="bg1"/>
                </a:solidFill>
                <a:latin typeface="Arial Narrow" pitchFamily="34" charset="0"/>
              </a:rPr>
              <a:t>à </a:t>
            </a:r>
            <a:r>
              <a:rPr lang="fr-FR" sz="1000" dirty="0">
                <a:solidFill>
                  <a:schemeClr val="bg1"/>
                </a:solidFill>
                <a:latin typeface="Arial Narrow" pitchFamily="34" charset="0"/>
              </a:rPr>
              <a:t>Monsieur le </a:t>
            </a:r>
            <a:r>
              <a:rPr lang="fr-FR" sz="1000" dirty="0" smtClean="0">
                <a:solidFill>
                  <a:schemeClr val="bg1"/>
                </a:solidFill>
                <a:latin typeface="Arial Narrow" pitchFamily="34" charset="0"/>
              </a:rPr>
              <a:t>Président – </a:t>
            </a:r>
            <a:r>
              <a:rPr lang="fr-FR" sz="1000" dirty="0">
                <a:solidFill>
                  <a:schemeClr val="bg1"/>
                </a:solidFill>
                <a:latin typeface="Arial Narrow" pitchFamily="34" charset="0"/>
              </a:rPr>
              <a:t>2, place de l’Hôpital Général - CS 60.227 - 59.305 VALENCIENNES </a:t>
            </a:r>
            <a:r>
              <a:rPr lang="fr-FR" sz="1000" dirty="0" smtClean="0">
                <a:solidFill>
                  <a:schemeClr val="bg1"/>
                </a:solidFill>
                <a:latin typeface="Arial Narrow" pitchFamily="34" charset="0"/>
              </a:rPr>
              <a:t>Cedex</a:t>
            </a:r>
          </a:p>
          <a:p>
            <a:pPr>
              <a:spcBef>
                <a:spcPts val="0"/>
              </a:spcBef>
            </a:pPr>
            <a:r>
              <a:rPr lang="fr-FR" sz="1000" dirty="0" smtClean="0">
                <a:solidFill>
                  <a:schemeClr val="bg1"/>
                </a:solidFill>
                <a:latin typeface="Arial Narrow" pitchFamily="34" charset="0"/>
              </a:rPr>
              <a:t>ou </a:t>
            </a:r>
            <a:r>
              <a:rPr lang="fr-FR" sz="1000" dirty="0">
                <a:solidFill>
                  <a:schemeClr val="bg1"/>
                </a:solidFill>
                <a:latin typeface="Arial Narrow" pitchFamily="34" charset="0"/>
              </a:rPr>
              <a:t>par courriel </a:t>
            </a:r>
            <a:r>
              <a:rPr lang="fr-FR" sz="1000" dirty="0" smtClean="0">
                <a:solidFill>
                  <a:schemeClr val="bg1"/>
                </a:solidFill>
                <a:latin typeface="Arial Narrow" pitchFamily="34" charset="0"/>
              </a:rPr>
              <a:t>: </a:t>
            </a:r>
            <a:r>
              <a:rPr lang="fr-FR" sz="1000" dirty="0">
                <a:solidFill>
                  <a:schemeClr val="bg1"/>
                </a:solidFill>
                <a:latin typeface="Arial Narrow" pitchFamily="34" charset="0"/>
              </a:rPr>
              <a:t>recrutement@valenciennes-metropole.fr. </a:t>
            </a:r>
          </a:p>
        </p:txBody>
      </p:sp>
      <p:sp>
        <p:nvSpPr>
          <p:cNvPr id="2054" name="Text Box 9"/>
          <p:cNvSpPr txBox="1">
            <a:spLocks noChangeArrowheads="1"/>
          </p:cNvSpPr>
          <p:nvPr/>
        </p:nvSpPr>
        <p:spPr bwMode="auto">
          <a:xfrm>
            <a:off x="0" y="7868315"/>
            <a:ext cx="288925" cy="1277273"/>
          </a:xfrm>
          <a:prstGeom prst="rect">
            <a:avLst/>
          </a:prstGeom>
          <a:solidFill>
            <a:srgbClr val="4570B4"/>
          </a:solidFill>
          <a:ln w="9525">
            <a:noFill/>
            <a:miter lim="800000"/>
            <a:headEnd/>
            <a:tailEnd/>
          </a:ln>
        </p:spPr>
        <p:txBody>
          <a:bodyPr>
            <a:spAutoFit/>
          </a:bodyPr>
          <a:lstStyle/>
          <a:p>
            <a:pPr>
              <a:spcBef>
                <a:spcPct val="50000"/>
              </a:spcBef>
            </a:pPr>
            <a:r>
              <a:rPr lang="fr-FR" sz="1100" b="1" dirty="0">
                <a:solidFill>
                  <a:schemeClr val="bg1"/>
                </a:solidFill>
                <a:latin typeface="Arial Narrow" pitchFamily="34" charset="0"/>
              </a:rPr>
              <a:t>CONTACT</a:t>
            </a:r>
          </a:p>
        </p:txBody>
      </p:sp>
      <p:sp>
        <p:nvSpPr>
          <p:cNvPr id="2055" name="Text Box 10"/>
          <p:cNvSpPr txBox="1">
            <a:spLocks noChangeArrowheads="1"/>
          </p:cNvSpPr>
          <p:nvPr/>
        </p:nvSpPr>
        <p:spPr bwMode="auto">
          <a:xfrm>
            <a:off x="276550" y="8316416"/>
            <a:ext cx="4064047" cy="446276"/>
          </a:xfrm>
          <a:prstGeom prst="rect">
            <a:avLst/>
          </a:prstGeom>
          <a:noFill/>
          <a:ln w="9525">
            <a:noFill/>
            <a:miter lim="800000"/>
            <a:headEnd/>
            <a:tailEnd/>
          </a:ln>
        </p:spPr>
        <p:txBody>
          <a:bodyPr wrap="square">
            <a:spAutoFit/>
          </a:bodyPr>
          <a:lstStyle/>
          <a:p>
            <a:r>
              <a:rPr lang="fr-FR" sz="1200" b="1" dirty="0" smtClean="0">
                <a:solidFill>
                  <a:srgbClr val="A2C14B"/>
                </a:solidFill>
                <a:latin typeface="Arial Narrow" pitchFamily="34" charset="0"/>
              </a:rPr>
              <a:t> </a:t>
            </a:r>
            <a:r>
              <a:rPr lang="fr-FR" sz="1000" b="1" u="sng" dirty="0">
                <a:latin typeface="Arial Narrow" pitchFamily="34" charset="0"/>
              </a:rPr>
              <a:t>Pour toute information </a:t>
            </a:r>
            <a:r>
              <a:rPr lang="fr-FR" sz="1000" dirty="0">
                <a:latin typeface="Arial Narrow" pitchFamily="34" charset="0"/>
              </a:rPr>
              <a:t> - 03.27.096.230.</a:t>
            </a:r>
            <a:endParaRPr lang="fr-FR" sz="1000" dirty="0">
              <a:latin typeface="Arial Narrow" pitchFamily="34" charset="0"/>
              <a:sym typeface="Wingdings 2" pitchFamily="18" charset="2"/>
            </a:endParaRPr>
          </a:p>
          <a:p>
            <a:r>
              <a:rPr lang="fr-FR" sz="1000" b="1" dirty="0">
                <a:latin typeface="Arial Narrow" pitchFamily="34" charset="0"/>
              </a:rPr>
              <a:t> </a:t>
            </a:r>
            <a:r>
              <a:rPr lang="fr-FR" sz="1000" b="1" u="sng" dirty="0">
                <a:latin typeface="Arial Narrow" pitchFamily="34" charset="0"/>
              </a:rPr>
              <a:t>Site Internet </a:t>
            </a:r>
            <a:r>
              <a:rPr lang="fr-FR" sz="1000" dirty="0">
                <a:latin typeface="Arial Narrow" pitchFamily="34" charset="0"/>
              </a:rPr>
              <a:t>- </a:t>
            </a:r>
            <a:r>
              <a:rPr lang="fr-FR" sz="1000" dirty="0">
                <a:latin typeface="Arial Narrow" pitchFamily="34" charset="0"/>
                <a:sym typeface="Wingdings 2" pitchFamily="18" charset="2"/>
              </a:rPr>
              <a:t>http://www.valenciennes-metropole.fr</a:t>
            </a:r>
          </a:p>
        </p:txBody>
      </p:sp>
      <p:sp>
        <p:nvSpPr>
          <p:cNvPr id="2057" name="Text Box 12"/>
          <p:cNvSpPr txBox="1">
            <a:spLocks noChangeArrowheads="1"/>
          </p:cNvSpPr>
          <p:nvPr/>
        </p:nvSpPr>
        <p:spPr bwMode="auto">
          <a:xfrm>
            <a:off x="285750" y="0"/>
            <a:ext cx="1439863" cy="457200"/>
          </a:xfrm>
          <a:prstGeom prst="rect">
            <a:avLst/>
          </a:prstGeom>
          <a:noFill/>
          <a:ln w="9525">
            <a:noFill/>
            <a:miter lim="800000"/>
            <a:headEnd/>
            <a:tailEnd/>
          </a:ln>
        </p:spPr>
        <p:txBody>
          <a:bodyPr>
            <a:spAutoFit/>
          </a:bodyPr>
          <a:lstStyle/>
          <a:p>
            <a:pPr>
              <a:spcBef>
                <a:spcPct val="50000"/>
              </a:spcBef>
            </a:pPr>
            <a:endParaRPr lang="fr-FR"/>
          </a:p>
        </p:txBody>
      </p:sp>
      <p:sp>
        <p:nvSpPr>
          <p:cNvPr id="2058" name="Text Box 13"/>
          <p:cNvSpPr txBox="1">
            <a:spLocks noChangeArrowheads="1"/>
          </p:cNvSpPr>
          <p:nvPr/>
        </p:nvSpPr>
        <p:spPr bwMode="auto">
          <a:xfrm>
            <a:off x="188913" y="539750"/>
            <a:ext cx="1655762" cy="457200"/>
          </a:xfrm>
          <a:prstGeom prst="rect">
            <a:avLst/>
          </a:prstGeom>
          <a:noFill/>
          <a:ln w="9525">
            <a:noFill/>
            <a:miter lim="800000"/>
            <a:headEnd/>
            <a:tailEnd/>
          </a:ln>
        </p:spPr>
        <p:txBody>
          <a:bodyPr>
            <a:spAutoFit/>
          </a:bodyPr>
          <a:lstStyle/>
          <a:p>
            <a:pPr>
              <a:spcBef>
                <a:spcPct val="50000"/>
              </a:spcBef>
            </a:pPr>
            <a:endParaRPr lang="fr-FR"/>
          </a:p>
        </p:txBody>
      </p:sp>
      <p:sp>
        <p:nvSpPr>
          <p:cNvPr id="2059" name="Text Box 15"/>
          <p:cNvSpPr txBox="1">
            <a:spLocks noChangeArrowheads="1"/>
          </p:cNvSpPr>
          <p:nvPr/>
        </p:nvSpPr>
        <p:spPr bwMode="auto">
          <a:xfrm>
            <a:off x="276550" y="1307689"/>
            <a:ext cx="6191250" cy="492443"/>
          </a:xfrm>
          <a:prstGeom prst="rect">
            <a:avLst/>
          </a:prstGeom>
          <a:noFill/>
          <a:ln w="9525">
            <a:noFill/>
            <a:miter lim="800000"/>
            <a:headEnd/>
            <a:tailEnd/>
          </a:ln>
        </p:spPr>
        <p:txBody>
          <a:bodyPr wrap="square">
            <a:spAutoFit/>
          </a:bodyPr>
          <a:lstStyle/>
          <a:p>
            <a:pPr algn="ctr">
              <a:spcBef>
                <a:spcPts val="0"/>
              </a:spcBef>
            </a:pPr>
            <a:r>
              <a:rPr lang="fr-FR" sz="1300" b="1" dirty="0" smtClean="0">
                <a:solidFill>
                  <a:srgbClr val="00B0F0"/>
                </a:solidFill>
                <a:latin typeface="Arial Narrow" pitchFamily="34" charset="0"/>
              </a:rPr>
              <a:t>VALENCIENNES MÉTROPOLE, </a:t>
            </a:r>
            <a:r>
              <a:rPr lang="fr-FR" sz="1300" b="1" dirty="0">
                <a:solidFill>
                  <a:srgbClr val="00B0F0"/>
                </a:solidFill>
                <a:latin typeface="Arial Narrow" pitchFamily="34" charset="0"/>
              </a:rPr>
              <a:t>Partenaire de vos émotions , </a:t>
            </a:r>
            <a:endParaRPr lang="fr-FR" sz="1300" b="1" dirty="0" smtClean="0">
              <a:solidFill>
                <a:srgbClr val="00B0F0"/>
              </a:solidFill>
              <a:latin typeface="Arial Narrow" pitchFamily="34" charset="0"/>
            </a:endParaRPr>
          </a:p>
          <a:p>
            <a:pPr algn="ctr">
              <a:spcBef>
                <a:spcPts val="0"/>
              </a:spcBef>
            </a:pPr>
            <a:r>
              <a:rPr lang="fr-FR" sz="1300" b="1" dirty="0" smtClean="0">
                <a:solidFill>
                  <a:srgbClr val="00B0F0"/>
                </a:solidFill>
                <a:latin typeface="Arial Narrow" pitchFamily="34" charset="0"/>
              </a:rPr>
              <a:t>35 communes, 200 000 habitants recrute : </a:t>
            </a:r>
            <a:endParaRPr lang="fr-FR" sz="1300" b="1" dirty="0">
              <a:solidFill>
                <a:srgbClr val="00B0F0"/>
              </a:solidFill>
              <a:latin typeface="Arial Narrow" pitchFamily="34" charset="0"/>
            </a:endParaRPr>
          </a:p>
        </p:txBody>
      </p:sp>
      <p:pic>
        <p:nvPicPr>
          <p:cNvPr id="14" name="Imag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5490" y="8229292"/>
            <a:ext cx="1673989" cy="533400"/>
          </a:xfrm>
          <a:prstGeom prst="rect">
            <a:avLst/>
          </a:prstGeom>
          <a:noFill/>
          <a:ln>
            <a:noFill/>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4664" y="8712850"/>
            <a:ext cx="6434026" cy="461665"/>
          </a:xfrm>
          <a:prstGeom prst="rect">
            <a:avLst/>
          </a:prstGeom>
        </p:spPr>
        <p:txBody>
          <a:bodyPr wrap="square">
            <a:spAutoFit/>
          </a:bodyPr>
          <a:lstStyle/>
          <a:p>
            <a:r>
              <a:rPr lang="fr-FR" sz="800" i="1" dirty="0">
                <a:latin typeface="Arial Narrow" pitchFamily="34" charset="0"/>
              </a:rPr>
              <a:t>Conformément à la règlementation, Valenciennes Métropole conservera votre Curriculum Vitae pour une durée de 2 ans. Vous avez la possibilité de vous opposer à cette conservation et de demander la suppression de votre dossier de candidature auprès du Délégué à la Protection des Données de Valenciennes Métropole. Pour  plus d’informations : www.valenciennes-metropole.fr/mentions-legales.</a:t>
            </a:r>
            <a:endParaRPr lang="fr-FR" sz="800" i="1" dirty="0">
              <a:latin typeface="Arial Narrow" pitchFamily="34" charset="0"/>
              <a:sym typeface="Wingdings 2" pitchFamily="18" charset="2"/>
            </a:endParaRPr>
          </a:p>
        </p:txBody>
      </p:sp>
      <p:sp>
        <p:nvSpPr>
          <p:cNvPr id="4" name="ZoneTexte 3"/>
          <p:cNvSpPr txBox="1"/>
          <p:nvPr/>
        </p:nvSpPr>
        <p:spPr>
          <a:xfrm>
            <a:off x="268957" y="3917721"/>
            <a:ext cx="6328395" cy="4124206"/>
          </a:xfrm>
          <a:prstGeom prst="rect">
            <a:avLst/>
          </a:prstGeom>
          <a:noFill/>
        </p:spPr>
        <p:txBody>
          <a:bodyPr wrap="square" rtlCol="0">
            <a:spAutoFit/>
          </a:bodyPr>
          <a:lstStyle/>
          <a:p>
            <a:r>
              <a:rPr lang="fr-FR" sz="1000" b="1" u="sng" dirty="0" smtClean="0">
                <a:solidFill>
                  <a:srgbClr val="00B0F0"/>
                </a:solidFill>
                <a:latin typeface="Arial Narrow" pitchFamily="34" charset="0"/>
              </a:rPr>
              <a:t>Vos missions principales </a:t>
            </a:r>
            <a:r>
              <a:rPr lang="fr-FR" sz="1000" u="sng" dirty="0" smtClean="0">
                <a:solidFill>
                  <a:srgbClr val="00B0F0"/>
                </a:solidFill>
                <a:latin typeface="Arial Narrow" pitchFamily="34" charset="0"/>
              </a:rPr>
              <a:t>:</a:t>
            </a:r>
            <a:endParaRPr lang="fr-FR" sz="1000" u="sng" dirty="0">
              <a:solidFill>
                <a:srgbClr val="00B0F0"/>
              </a:solidFill>
              <a:latin typeface="Arial Narrow" pitchFamily="34" charset="0"/>
            </a:endParaRPr>
          </a:p>
          <a:p>
            <a:pPr marL="171450" lvl="0" indent="-171450"/>
            <a:r>
              <a:rPr lang="fr-FR" sz="1000" dirty="0" smtClean="0">
                <a:latin typeface="Arial Narrow" panose="020B0606020202030204" pitchFamily="34" charset="0"/>
              </a:rPr>
              <a:t>-      Piloter des </a:t>
            </a:r>
            <a:r>
              <a:rPr lang="fr-FR" sz="1000" dirty="0">
                <a:latin typeface="Arial Narrow" panose="020B0606020202030204" pitchFamily="34" charset="0"/>
              </a:rPr>
              <a:t>prestataires qui viendront renforcer les équipes lors de missions spécifiques ou de projets nécessitant des compétences non présentes au sein de votre équipe ;</a:t>
            </a:r>
          </a:p>
          <a:p>
            <a:pPr marL="171450" indent="-171450"/>
            <a:r>
              <a:rPr lang="fr-FR" sz="1000" dirty="0" smtClean="0">
                <a:latin typeface="Arial Narrow" panose="020B0606020202030204" pitchFamily="34" charset="0"/>
              </a:rPr>
              <a:t>-      Etre </a:t>
            </a:r>
            <a:r>
              <a:rPr lang="fr-FR" sz="1000" dirty="0">
                <a:latin typeface="Arial Narrow" panose="020B0606020202030204" pitchFamily="34" charset="0"/>
              </a:rPr>
              <a:t>un acteur majeur du projet de modernisation informatique </a:t>
            </a:r>
            <a:endParaRPr lang="fr-FR" sz="1000" b="1" u="sng" dirty="0" smtClean="0">
              <a:solidFill>
                <a:srgbClr val="00B0F0"/>
              </a:solidFill>
              <a:latin typeface="Arial Narrow" pitchFamily="34" charset="0"/>
            </a:endParaRPr>
          </a:p>
          <a:p>
            <a:pPr marL="171450" lvl="0" indent="-171450"/>
            <a:r>
              <a:rPr lang="fr-FR" sz="1000" dirty="0" smtClean="0">
                <a:latin typeface="Arial Narrow" panose="020B0606020202030204" pitchFamily="34" charset="0"/>
              </a:rPr>
              <a:t>-      Participer</a:t>
            </a:r>
            <a:r>
              <a:rPr lang="fr-FR" sz="1000" dirty="0">
                <a:latin typeface="Arial Narrow" panose="020B0606020202030204" pitchFamily="34" charset="0"/>
              </a:rPr>
              <a:t>, avec le DNI, au développement des TIC ainsi qu'à la modernisation de la relation usager ;</a:t>
            </a:r>
          </a:p>
          <a:p>
            <a:pPr marL="171450" lvl="0" indent="-171450"/>
            <a:r>
              <a:rPr lang="fr-FR" sz="1000" dirty="0" smtClean="0">
                <a:latin typeface="Arial Narrow" panose="020B0606020202030204" pitchFamily="34" charset="0"/>
              </a:rPr>
              <a:t>-     Faire </a:t>
            </a:r>
            <a:r>
              <a:rPr lang="fr-FR" sz="1000" dirty="0">
                <a:latin typeface="Arial Narrow" panose="020B0606020202030204" pitchFamily="34" charset="0"/>
              </a:rPr>
              <a:t>le lien avec les équipes techniques et les équipes d'assistance de la DNI pour la mise en œuvre opérationnelle des projets ;</a:t>
            </a:r>
          </a:p>
          <a:p>
            <a:pPr marL="171450" lvl="0" indent="-171450"/>
            <a:r>
              <a:rPr lang="fr-FR" sz="1000" dirty="0" smtClean="0">
                <a:latin typeface="Arial Narrow" panose="020B0606020202030204" pitchFamily="34" charset="0"/>
              </a:rPr>
              <a:t>-     Piloter </a:t>
            </a:r>
            <a:r>
              <a:rPr lang="fr-FR" sz="1000" dirty="0">
                <a:latin typeface="Arial Narrow" panose="020B0606020202030204" pitchFamily="34" charset="0"/>
              </a:rPr>
              <a:t>avec votre </a:t>
            </a:r>
            <a:r>
              <a:rPr lang="fr-FR" sz="1000" dirty="0" smtClean="0">
                <a:latin typeface="Arial Narrow" panose="020B0606020202030204" pitchFamily="34" charset="0"/>
              </a:rPr>
              <a:t>équipe un portefeuille </a:t>
            </a:r>
            <a:r>
              <a:rPr lang="fr-FR" sz="1000" dirty="0">
                <a:latin typeface="Arial Narrow" panose="020B0606020202030204" pitchFamily="34" charset="0"/>
              </a:rPr>
              <a:t>d'une centaine d'applications ;</a:t>
            </a:r>
          </a:p>
          <a:p>
            <a:pPr marL="171450" lvl="0" indent="-171450"/>
            <a:r>
              <a:rPr lang="fr-FR" sz="1000" dirty="0" smtClean="0">
                <a:latin typeface="Arial Narrow" panose="020B0606020202030204" pitchFamily="34" charset="0"/>
              </a:rPr>
              <a:t>-     Analyser </a:t>
            </a:r>
            <a:r>
              <a:rPr lang="fr-FR" sz="1000" dirty="0">
                <a:latin typeface="Arial Narrow" panose="020B0606020202030204" pitchFamily="34" charset="0"/>
              </a:rPr>
              <a:t>les besoins, rédiger le cahier des charges ;</a:t>
            </a:r>
          </a:p>
          <a:p>
            <a:pPr marL="171450" lvl="0" indent="-171450"/>
            <a:r>
              <a:rPr lang="fr-FR" sz="1000" dirty="0" smtClean="0">
                <a:latin typeface="Arial Narrow" panose="020B0606020202030204" pitchFamily="34" charset="0"/>
              </a:rPr>
              <a:t>-     Assurer </a:t>
            </a:r>
            <a:r>
              <a:rPr lang="fr-FR" sz="1000" dirty="0">
                <a:latin typeface="Arial Narrow" panose="020B0606020202030204" pitchFamily="34" charset="0"/>
              </a:rPr>
              <a:t>le montage du dossier de consultation des entreprises ;</a:t>
            </a:r>
          </a:p>
          <a:p>
            <a:pPr marL="171450" indent="-171450"/>
            <a:r>
              <a:rPr lang="fr-FR" sz="1000" dirty="0" smtClean="0">
                <a:latin typeface="Arial Narrow" panose="020B0606020202030204" pitchFamily="34" charset="0"/>
              </a:rPr>
              <a:t>-     Analyser </a:t>
            </a:r>
            <a:r>
              <a:rPr lang="fr-FR" sz="1000" dirty="0">
                <a:latin typeface="Arial Narrow" panose="020B0606020202030204" pitchFamily="34" charset="0"/>
              </a:rPr>
              <a:t>les offres </a:t>
            </a:r>
            <a:endParaRPr lang="fr-FR" sz="1000" b="1" u="sng" dirty="0">
              <a:solidFill>
                <a:srgbClr val="00B0F0"/>
              </a:solidFill>
              <a:latin typeface="Arial Narrow" pitchFamily="34" charset="0"/>
            </a:endParaRPr>
          </a:p>
          <a:p>
            <a:pPr marL="171450" lvl="0" indent="-171450"/>
            <a:r>
              <a:rPr lang="fr-FR" sz="1000" dirty="0" smtClean="0">
                <a:latin typeface="Arial Narrow" panose="020B0606020202030204" pitchFamily="34" charset="0"/>
              </a:rPr>
              <a:t>-     Coordonner , suivre </a:t>
            </a:r>
            <a:r>
              <a:rPr lang="fr-FR" sz="1000" dirty="0">
                <a:latin typeface="Arial Narrow" panose="020B0606020202030204" pitchFamily="34" charset="0"/>
              </a:rPr>
              <a:t>les activités et les objectifs </a:t>
            </a:r>
            <a:r>
              <a:rPr lang="fr-FR" sz="1000" dirty="0" smtClean="0">
                <a:latin typeface="Arial Narrow" panose="020B0606020202030204" pitchFamily="34" charset="0"/>
              </a:rPr>
              <a:t>des membres de l’équipe</a:t>
            </a:r>
            <a:r>
              <a:rPr lang="fr-FR" sz="1000" dirty="0">
                <a:latin typeface="Arial Narrow" panose="020B0606020202030204" pitchFamily="34" charset="0"/>
              </a:rPr>
              <a:t> ;</a:t>
            </a:r>
          </a:p>
          <a:p>
            <a:pPr marL="171450" indent="-171450">
              <a:buFontTx/>
              <a:buChar char="-"/>
            </a:pPr>
            <a:r>
              <a:rPr lang="fr-FR" sz="1000" dirty="0" smtClean="0">
                <a:latin typeface="Arial Narrow" panose="020B0606020202030204" pitchFamily="34" charset="0"/>
              </a:rPr>
              <a:t>Elaborer </a:t>
            </a:r>
            <a:r>
              <a:rPr lang="fr-FR" sz="1000" dirty="0">
                <a:latin typeface="Arial Narrow" panose="020B0606020202030204" pitchFamily="34" charset="0"/>
              </a:rPr>
              <a:t>et suivre le  plan de formation </a:t>
            </a:r>
            <a:endParaRPr lang="fr-FR" sz="1000" dirty="0" smtClean="0">
              <a:latin typeface="Arial Narrow" panose="020B0606020202030204" pitchFamily="34" charset="0"/>
            </a:endParaRPr>
          </a:p>
          <a:p>
            <a:pPr marL="171450" indent="-171450">
              <a:buFontTx/>
              <a:buChar char="-"/>
            </a:pPr>
            <a:endParaRPr lang="fr-FR" sz="1000" dirty="0" smtClean="0">
              <a:latin typeface="Arial Narrow" panose="020B0606020202030204" pitchFamily="34" charset="0"/>
            </a:endParaRPr>
          </a:p>
          <a:p>
            <a:r>
              <a:rPr lang="fr-FR" sz="1000" b="1" u="sng" dirty="0" smtClean="0">
                <a:solidFill>
                  <a:srgbClr val="00B0F0"/>
                </a:solidFill>
                <a:latin typeface="Arial Narrow" pitchFamily="34" charset="0"/>
              </a:rPr>
              <a:t>Votre </a:t>
            </a:r>
            <a:r>
              <a:rPr lang="fr-FR" sz="1000" b="1" u="sng" dirty="0">
                <a:solidFill>
                  <a:srgbClr val="00B0F0"/>
                </a:solidFill>
                <a:latin typeface="Arial Narrow" pitchFamily="34" charset="0"/>
              </a:rPr>
              <a:t>Profil : </a:t>
            </a:r>
            <a:endParaRPr lang="fr-FR" sz="1000" b="1" u="sng" dirty="0" smtClean="0">
              <a:solidFill>
                <a:srgbClr val="00B0F0"/>
              </a:solidFill>
              <a:latin typeface="Arial Narrow" pitchFamily="34" charset="0"/>
            </a:endParaRPr>
          </a:p>
          <a:p>
            <a:pPr marL="171450" lvl="0" indent="-171450">
              <a:buFontTx/>
              <a:buChar char="-"/>
            </a:pPr>
            <a:r>
              <a:rPr lang="fr-FR" sz="1000" dirty="0" smtClean="0">
                <a:latin typeface="Arial Narrow" pitchFamily="34" charset="0"/>
              </a:rPr>
              <a:t>Connaissances des missions , du fonctionnement et de l’organisation des collectivités territoriales</a:t>
            </a:r>
          </a:p>
          <a:p>
            <a:pPr marL="171450" lvl="0" indent="-171450">
              <a:buFontTx/>
              <a:buChar char="-"/>
            </a:pPr>
            <a:r>
              <a:rPr lang="fr-FR" sz="1000" dirty="0" smtClean="0">
                <a:latin typeface="Arial Narrow" pitchFamily="34" charset="0"/>
              </a:rPr>
              <a:t>Expertise dans la gestion de projets informatique</a:t>
            </a:r>
            <a:endParaRPr lang="fr-FR" sz="1000" dirty="0" smtClean="0">
              <a:latin typeface="Arial Narrow" pitchFamily="34" charset="0"/>
            </a:endParaRPr>
          </a:p>
          <a:p>
            <a:pPr marL="171450" lvl="0" indent="-171450">
              <a:buFontTx/>
              <a:buChar char="-"/>
            </a:pPr>
            <a:r>
              <a:rPr lang="fr-FR" sz="1000" dirty="0" smtClean="0">
                <a:latin typeface="Arial Narrow" pitchFamily="34" charset="0"/>
              </a:rPr>
              <a:t>Savoir gérer des priorités et des délais contraints</a:t>
            </a:r>
          </a:p>
          <a:p>
            <a:pPr marL="171450" lvl="0" indent="-171450">
              <a:buFontTx/>
              <a:buChar char="-"/>
            </a:pPr>
            <a:r>
              <a:rPr lang="fr-FR" sz="1000" dirty="0" smtClean="0">
                <a:latin typeface="Arial Narrow" pitchFamily="34" charset="0"/>
              </a:rPr>
              <a:t>Rigueur, réactivité, fiabilité</a:t>
            </a:r>
          </a:p>
          <a:p>
            <a:pPr marL="171450" lvl="0" indent="-171450">
              <a:buFontTx/>
              <a:buChar char="-"/>
            </a:pPr>
            <a:r>
              <a:rPr lang="fr-FR" sz="1000" dirty="0" smtClean="0">
                <a:latin typeface="Arial Narrow" pitchFamily="34" charset="0"/>
              </a:rPr>
              <a:t>Sens de l’organisation </a:t>
            </a:r>
          </a:p>
          <a:p>
            <a:pPr marL="171450" lvl="0" indent="-171450">
              <a:buFontTx/>
              <a:buChar char="-"/>
            </a:pPr>
            <a:r>
              <a:rPr lang="fr-FR" sz="1000" dirty="0" smtClean="0">
                <a:latin typeface="Arial Narrow" pitchFamily="34" charset="0"/>
              </a:rPr>
              <a:t>Aisance relationnelle permettant de travailler en transversalité avec l’ensemble des services</a:t>
            </a:r>
            <a:endParaRPr lang="fr-FR" sz="1000" dirty="0">
              <a:latin typeface="Arial Narrow" pitchFamily="34" charset="0"/>
            </a:endParaRPr>
          </a:p>
          <a:p>
            <a:pPr lvl="0"/>
            <a:endParaRPr lang="fr-FR" sz="1000" b="1" u="sng" dirty="0" smtClean="0">
              <a:solidFill>
                <a:srgbClr val="00B0F0"/>
              </a:solidFill>
              <a:latin typeface="Arial Narrow" pitchFamily="34" charset="0"/>
            </a:endParaRPr>
          </a:p>
          <a:p>
            <a:pPr lvl="0"/>
            <a:endParaRPr lang="fr-FR" sz="1000" b="1" u="sng" dirty="0" smtClean="0">
              <a:solidFill>
                <a:srgbClr val="00B0F0"/>
              </a:solidFill>
              <a:latin typeface="Arial Narrow" pitchFamily="34" charset="0"/>
            </a:endParaRPr>
          </a:p>
          <a:p>
            <a:pPr lvl="0"/>
            <a:r>
              <a:rPr lang="fr-FR" sz="1000" dirty="0" smtClean="0">
                <a:solidFill>
                  <a:srgbClr val="00B0F0"/>
                </a:solidFill>
                <a:latin typeface="Arial Narrow" pitchFamily="34" charset="0"/>
              </a:rPr>
              <a:t>- </a:t>
            </a:r>
            <a:r>
              <a:rPr lang="fr-FR" sz="1000" b="1" u="sng" dirty="0" smtClean="0">
                <a:solidFill>
                  <a:srgbClr val="00B0F0"/>
                </a:solidFill>
                <a:latin typeface="Arial Narrow" pitchFamily="34" charset="0"/>
              </a:rPr>
              <a:t>Conditions </a:t>
            </a:r>
            <a:r>
              <a:rPr lang="fr-FR" sz="1000" b="1" u="sng" dirty="0">
                <a:solidFill>
                  <a:srgbClr val="00B0F0"/>
                </a:solidFill>
                <a:latin typeface="Arial Narrow" pitchFamily="34" charset="0"/>
              </a:rPr>
              <a:t>d’emploi :</a:t>
            </a:r>
            <a:br>
              <a:rPr lang="fr-FR" sz="1000" b="1" u="sng" dirty="0">
                <a:solidFill>
                  <a:srgbClr val="00B0F0"/>
                </a:solidFill>
                <a:latin typeface="Arial Narrow" pitchFamily="34" charset="0"/>
              </a:rPr>
            </a:br>
            <a:r>
              <a:rPr lang="fr-FR" sz="1000" dirty="0">
                <a:latin typeface="Arial Narrow" pitchFamily="34" charset="0"/>
              </a:rPr>
              <a:t>- </a:t>
            </a:r>
            <a:r>
              <a:rPr lang="fr-FR" sz="1000" dirty="0" smtClean="0">
                <a:latin typeface="Arial Narrow" pitchFamily="34" charset="0"/>
              </a:rPr>
              <a:t>   </a:t>
            </a:r>
            <a:r>
              <a:rPr lang="fr-FR" sz="1100" dirty="0" smtClean="0">
                <a:latin typeface="Arial Narrow" pitchFamily="34" charset="0"/>
              </a:rPr>
              <a:t>Rémunération </a:t>
            </a:r>
            <a:r>
              <a:rPr lang="fr-FR" sz="1100" dirty="0">
                <a:latin typeface="Arial Narrow" pitchFamily="34" charset="0"/>
              </a:rPr>
              <a:t>statutaire + régime indemnitaire + avantages sociaux (Tickets restaurant, amicale du personnel, participation mutuelle complémentaire Santé et Prévoyance…) </a:t>
            </a:r>
            <a:r>
              <a:rPr lang="fr-FR" sz="1100" dirty="0" smtClean="0">
                <a:latin typeface="Arial Narrow" pitchFamily="34" charset="0"/>
              </a:rPr>
              <a:t>;</a:t>
            </a:r>
            <a:endParaRPr lang="fr-FR" sz="1100" dirty="0"/>
          </a:p>
        </p:txBody>
      </p:sp>
      <p:sp>
        <p:nvSpPr>
          <p:cNvPr id="5" name="ZoneTexte 4"/>
          <p:cNvSpPr txBox="1"/>
          <p:nvPr/>
        </p:nvSpPr>
        <p:spPr>
          <a:xfrm>
            <a:off x="301501" y="2337862"/>
            <a:ext cx="6376193" cy="1569660"/>
          </a:xfrm>
          <a:prstGeom prst="rect">
            <a:avLst/>
          </a:prstGeom>
          <a:noFill/>
        </p:spPr>
        <p:txBody>
          <a:bodyPr wrap="square" rtlCol="0">
            <a:spAutoFit/>
          </a:bodyPr>
          <a:lstStyle/>
          <a:p>
            <a:pPr algn="just"/>
            <a:r>
              <a:rPr lang="fr-FR" sz="1200" b="1" dirty="0">
                <a:latin typeface="Arial Narrow" panose="020B0606020202030204" pitchFamily="34" charset="0"/>
              </a:rPr>
              <a:t>Au sein de la direction informatique de Valenciennes-Métropole,  vous avez la responsabilité du service « projets métier » composé de 5 agents. Avec votre service, vous êtes en charge du déploiement des projets métiers à la fois pour les villes et pour l’EPCI en assurant la cohérence des solutions retenues dans un contexte de mutualisation et de modernisation de la relation usager. Vous êtes force de proposition auprès des services, pilotez les prestataires et travaillez en collaboration avec les services de la Direction Numérique et Informatique pour la mise en œuvre opérationnelle des projets. Sous l’autorité du directeur informatique, vous </a:t>
            </a:r>
            <a:r>
              <a:rPr lang="fr-FR" sz="1200" b="1" dirty="0" smtClean="0">
                <a:latin typeface="Arial Narrow" panose="020B0606020202030204" pitchFamily="34" charset="0"/>
              </a:rPr>
              <a:t>participez </a:t>
            </a:r>
            <a:r>
              <a:rPr lang="fr-FR" sz="1200" b="1" dirty="0">
                <a:latin typeface="Arial Narrow" panose="020B0606020202030204" pitchFamily="34" charset="0"/>
              </a:rPr>
              <a:t>à l’élaboration des schémas directeurs et veillez au respect du cadre budgétaire. </a:t>
            </a:r>
            <a:endParaRPr lang="fr-FR" sz="1200" b="1" dirty="0">
              <a:latin typeface="Arial Narrow" panose="020B0606020202030204" pitchFamily="34" charset="0"/>
            </a:endParaRPr>
          </a:p>
        </p:txBody>
      </p:sp>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8844</TotalTime>
  <Words>504</Words>
  <Application>Microsoft Office PowerPoint</Application>
  <PresentationFormat>Affichage à l'écran (4:3)</PresentationFormat>
  <Paragraphs>34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Arial Narrow</vt:lpstr>
      <vt:lpstr>Calibri</vt:lpstr>
      <vt:lpstr>Times</vt:lpstr>
      <vt:lpstr>Wingdings 2</vt:lpstr>
      <vt:lpstr>Thème Office</vt:lpstr>
      <vt:lpstr>.</vt:lpstr>
    </vt:vector>
  </TitlesOfParts>
  <Company>Valenciennes Métropôle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Sous la responsabilité du Responsable du G.I.P. – Réussite Éducative, votre mission consistera à effectuer la préparation, l’exécution et le suivi administratif et budgétaire du G.I.P.  Dans ce cadre, vous assurez, notamment : ◘ La gestion des engagements et le mandatement des factures ainsi que  le suivi et le contrôle des dépenses,   ◘ Le secrétariat du G.I.P. (accueil téléphonique, frappe courrier, rapport, tableaux, …)   ◘ L’élaboration et le suivi des rémunérations  du personnel du G.I.P. et des vacataires,   ◘ La gestion administrative des carrières des agents du G.I.P. en lien avec la Direction des Ressources Humaines de la Communauté d'Agglomération (indemnités, formation, congés, …)   ◘ Les relations avec les partenaires extérieurs au GIP (Trésor Public, Mutuelles, ….)  - Profil –  Vous connaissez les statuts de la fonction publique territoriale et des finances locales. Vous maîtrisez l’outil informatique et les logiciels de comptabilité, les éléments de rémunération et les charges sociales. Vous disposez de qualités d’organisation, de rigueur et de méthode.   - Durée de la mission -  La durée de la mission est liée à la durée de la convention avec l’État, soit décembre 2009).</dc:title>
  <dc:creator>S. BLASCZYK</dc:creator>
  <cp:lastModifiedBy>Ingrid Taffeiren</cp:lastModifiedBy>
  <cp:revision>373</cp:revision>
  <cp:lastPrinted>2019-11-28T14:43:19Z</cp:lastPrinted>
  <dcterms:created xsi:type="dcterms:W3CDTF">2006-09-29T06:27:58Z</dcterms:created>
  <dcterms:modified xsi:type="dcterms:W3CDTF">2022-03-29T07:04:25Z</dcterms:modified>
</cp:coreProperties>
</file>